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672" r:id="rId3"/>
  </p:sldMasterIdLst>
  <p:notesMasterIdLst>
    <p:notesMasterId r:id="rId19"/>
  </p:notesMasterIdLst>
  <p:handoutMasterIdLst>
    <p:handoutMasterId r:id="rId20"/>
  </p:handoutMasterIdLst>
  <p:sldIdLst>
    <p:sldId id="270" r:id="rId4"/>
    <p:sldId id="259" r:id="rId5"/>
    <p:sldId id="287" r:id="rId6"/>
    <p:sldId id="288" r:id="rId7"/>
    <p:sldId id="289" r:id="rId8"/>
    <p:sldId id="290" r:id="rId9"/>
    <p:sldId id="291" r:id="rId10"/>
    <p:sldId id="278" r:id="rId11"/>
    <p:sldId id="282" r:id="rId12"/>
    <p:sldId id="283" r:id="rId13"/>
    <p:sldId id="284" r:id="rId14"/>
    <p:sldId id="280" r:id="rId15"/>
    <p:sldId id="281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  <p14:sldId id="287"/>
            <p14:sldId id="288"/>
            <p14:sldId id="289"/>
            <p14:sldId id="290"/>
            <p14:sldId id="291"/>
            <p14:sldId id="278"/>
            <p14:sldId id="282"/>
            <p14:sldId id="283"/>
            <p14:sldId id="284"/>
            <p14:sldId id="280"/>
            <p14:sldId id="281"/>
            <p14:sldId id="285"/>
            <p14:sldId id="286"/>
          </p14:sldIdLst>
        </p14:section>
        <p14:section name="Title, main slides" id="{B26F6679-C236-4D3D-BC2F-CAE5ED400718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1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pPr/>
              <a:t>10.11.2025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12A6E-8E07-41BF-A0A3-3F2BF48E774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D682-ADD0-49A9-827B-2250910F4FA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070-7D05-4698-8498-70EBE2094E29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BF9-A550-47B6-A52F-D83BBC1C17F4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807CF-9F2F-490E-9D6A-2EFEDEB698E8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FD4-A37E-4BAB-8A99-FA8610E3278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2E69-D35C-464A-8913-B8D53BF5310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F6B8-BDE3-48FE-8FAC-6B971E4AD3C9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C448-1114-4B41-9575-69915FFF7D3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466E-C482-4DFC-904C-F03FDB47E2F3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4A9BD06-27CB-406D-B020-DF52AE6E858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215639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Adharsh Pappinisseri Veedu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096F9B-BE65-486B-B8E8-12EF8E58B3B4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EEEA123-68DA-495E-993C-6E3C45537E60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B738-FB44-4953-BA7A-AFB852E8676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4CCB00D-A44C-4CB6-B3D0-AE385FA4671E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B5D5-1297-49B2-8C0F-0697C6E49B2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DF2A-5C0F-49C5-AD28-E5CBDA5627A7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99B-0F4F-4F9B-9A32-2ECA2F4528C6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99C6-FE58-4669-A9B0-CE74E3310E0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90C3CAC-04C1-4CA4-98F0-49CD057AD2F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A0CBDBF-D81E-48AE-86BB-BD540A8A418D}" type="datetime1">
              <a:rPr lang="en-GB" smtClean="0"/>
              <a:pPr/>
              <a:t>10/11/2025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rel.gov/docs/fy24osti/89161.pdf" TargetMode="External"/><Relationship Id="rId2" Type="http://schemas.openxmlformats.org/officeDocument/2006/relationships/hyperlink" Target="https://www.pknergybattery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7C1733-F87C-4CC9-88C2-2A7482A75C5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Pitch System</a:t>
            </a:r>
            <a:endParaRPr lang="en-GB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</a:t>
            </a:r>
            <a:r>
              <a:rPr lang="it-IT" sz="2000">
                <a:latin typeface="Times New Roman" pitchFamily="18" charset="0"/>
                <a:cs typeface="Times New Roman" pitchFamily="18" charset="0"/>
              </a:rPr>
              <a:t>: 07</a:t>
            </a:r>
            <a:endParaRPr lang="it-IT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</a:t>
            </a:r>
            <a:r>
              <a:rPr lang="it-IT" sz="2000">
                <a:latin typeface="Times New Roman" pitchFamily="18" charset="0"/>
                <a:cs typeface="Times New Roman" pitchFamily="18" charset="0"/>
              </a:rPr>
              <a:t>: 12/11/2025</a:t>
            </a:r>
            <a:endParaRPr lang="it-IT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5C77CE-B3A8-1E2B-3FC8-201EFCF5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From our Motor specifications</a:t>
            </a:r>
          </a:p>
          <a:p>
            <a:pPr marL="0" indent="0">
              <a:buNone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U N : Nominal motor voltage (V) = 400</a:t>
            </a:r>
          </a:p>
          <a:p>
            <a:pPr marL="0" indent="0">
              <a:buNone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I max : Maximum motor current (A) = 47 A</a:t>
            </a:r>
          </a:p>
          <a:p>
            <a:pPr marL="0" indent="0">
              <a:buNone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PF: Power Factor  = 0.85</a:t>
            </a: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𝑡: Time based on pitch rate ( 4°/s) = [180 (deg) / 4 (deg/sec) ] ⋅2 = 90 sec 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 divide by 3600 to convert Joules (J) into Watt-hours (Wh)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B8C7-E820-EB50-AD0D-888846D0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D122-0E4F-0A20-50DF-39026590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E359-73E4-5558-A486-F5761D3C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6FE22-BFA9-A5A5-8EF4-5358548240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CEB4A4-EC1E-D7E7-CF4C-E1810231594E}"/>
              </a:ext>
            </a:extLst>
          </p:cNvPr>
          <p:cNvSpPr/>
          <p:nvPr/>
        </p:nvSpPr>
        <p:spPr>
          <a:xfrm>
            <a:off x="4461932" y="3505199"/>
            <a:ext cx="2785534" cy="75697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2490,96. 24 J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4814D4-9CFE-FAB8-6A1D-A2C0E16ACD7C}"/>
              </a:ext>
            </a:extLst>
          </p:cNvPr>
          <p:cNvSpPr/>
          <p:nvPr/>
        </p:nvSpPr>
        <p:spPr>
          <a:xfrm>
            <a:off x="4461932" y="5233722"/>
            <a:ext cx="2853267" cy="75697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691.93 Wh</a:t>
            </a:r>
          </a:p>
        </p:txBody>
      </p:sp>
    </p:spTree>
    <p:extLst>
      <p:ext uri="{BB962C8B-B14F-4D97-AF65-F5344CB8AC3E}">
        <p14:creationId xmlns:p14="http://schemas.microsoft.com/office/powerpoint/2010/main" val="23663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DD2A6A-93E0-4B8E-5AF4-C9B0D5EA5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6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add a 30% safety margin because the calculated energy is ideal. In reality, battery aging, temperature, inverter losses, and emergency loads require extra energy. 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000"/>
              <a:t>=691.93×(1+30/100) 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C9F2-E3B7-81B7-AD52-3C510393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5B80-BA01-49D6-B448-285B457A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C7A3-E2A8-F316-F159-52DDAECC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2C4F38-946F-5452-86BD-82F7C79B37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B47BE2-7301-73A9-7BC0-1A4A6AD7C0CF}"/>
              </a:ext>
            </a:extLst>
          </p:cNvPr>
          <p:cNvSpPr/>
          <p:nvPr/>
        </p:nvSpPr>
        <p:spPr>
          <a:xfrm>
            <a:off x="4500033" y="3928534"/>
            <a:ext cx="3073399" cy="6096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900 Wh</a:t>
            </a:r>
          </a:p>
        </p:txBody>
      </p:sp>
    </p:spTree>
    <p:extLst>
      <p:ext uri="{BB962C8B-B14F-4D97-AF65-F5344CB8AC3E}">
        <p14:creationId xmlns:p14="http://schemas.microsoft.com/office/powerpoint/2010/main" val="317471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E4B1BB-D49B-4053-396B-7D45D324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4"/>
            <a:ext cx="10515600" cy="4686830"/>
          </a:xfrm>
        </p:spPr>
        <p:txBody>
          <a:bodyPr/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For a wind-energy system requiring moderate energy storage and frequent cycling, lithium-ion technology provides the best compromise between energy density, cost, safety, and lifetime.</a:t>
            </a:r>
          </a:p>
          <a:p>
            <a:pPr marL="457200" lvl="1" indent="0"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Lead-acid systems would degrade quickly under deep-cycle operation.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Supercapacitors cannot store sufficient energy for hours-scale buffering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Lithium-ion batteries—particularly LiFePO₄ (LFP) and Lithium-titanate (LTO) chemistries—offer high round-trip efficiency (90–95 %), long service life (3,000–20,000 cycles), and excellent temperature 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D4E52-CDDB-A06D-B2AE-708C827C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Reasons to choose Lithium ion batteries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710D-4259-9CB0-BFCF-5448482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14DD-2735-6CD8-A197-1CF01CA6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3CC82-79C7-9BF0-BC62-1EDD8AF9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520D99-329F-1EAF-9887-92989494AB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136099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18C4214-BFB6-E53B-9825-130D7621A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939601"/>
              </p:ext>
            </p:extLst>
          </p:nvPr>
        </p:nvGraphicFramePr>
        <p:xfrm>
          <a:off x="838203" y="2020358"/>
          <a:ext cx="10515597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3482417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796831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9057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Lithium Phosphate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Lithium titanate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52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120–160 Wh/kg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60–90 Wh/kg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Operating temparature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–20°C to +60°C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–40°C to +60°C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3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Outstanding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Cycle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2000 – 5000 cycles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10,000–20,000 cycles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7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Maintenance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8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Moderate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3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Voltage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Stable, high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stable, low voltage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Charge/discharge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Up to 3C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Up to 10C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90 % – 95 %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85 % - 90 %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5441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AB0BD6A-6DEF-E0BE-5BCC-F4ECDC5B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Compariosn of Lithium titanate (Li₄Ti₅O₁₂) &amp; Lithium iron phosphate (LiFePO₄)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75C2-5029-CE80-649D-05AC79EB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79A0-61AF-89DD-2FCB-9DC8BBD2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F5C9-F5B7-C6B1-EF95-1E39ACBD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FF01D5-F032-7701-4D5A-4AC750ED60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148378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D2117-CFB5-FD33-CBE0-5F569285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We will seek further guidance from our professor to help validate this choice and ensure the technical objectives</a:t>
            </a: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B74B7-060D-0070-1A0B-C67B9E9C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Reasons for choosing Lithium titanate 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(Li₄Ti₅O₁₂)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4FE96-AEE4-2A22-9E5A-80E8AF61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F9DD7-8065-4229-4271-1995AECC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190DC-1C96-03FA-54A2-35DEE25F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437DB7-5896-9C26-EE9E-AB7EF3479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71A0CC-759A-0488-F02D-A7299DB770F1}"/>
              </a:ext>
            </a:extLst>
          </p:cNvPr>
          <p:cNvSpPr/>
          <p:nvPr/>
        </p:nvSpPr>
        <p:spPr>
          <a:xfrm>
            <a:off x="3437467" y="1562894"/>
            <a:ext cx="4944534" cy="268737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Long Cycle life ( over 15,000 cycles)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Supports high charge and discharge rates.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Though more expensive initially, it ensures long-term cost efficiency and reliability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62E198-AE45-90C2-B2AF-7CB23BB3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Bibliography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754708-AF72-EDCD-A3A8-7980C8786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r>
              <a:rPr lang="en-US"/>
              <a:t>1. Nitta, N., Wu, F., Lee, J. T., &amp; Yushin, G. (2015). Li-ion battery materials: present and future. Materials Today [ 8.11.25]</a:t>
            </a:r>
          </a:p>
          <a:p>
            <a:r>
              <a:rPr lang="en-US"/>
              <a:t>2. Scrosati, B., &amp; Garche, J. (2010). Lithium batteries: Status, prospects and future. Journal of power sources [8.11.25]</a:t>
            </a:r>
          </a:p>
          <a:p>
            <a:r>
              <a:rPr lang="en-US"/>
              <a:t>3. NREL. (2021). Energy storage Technology overview National Renewable Energy Laboratory. [9.11.25]</a:t>
            </a:r>
          </a:p>
          <a:p>
            <a:r>
              <a:rPr lang="en-US"/>
              <a:t>4. Optimus Shakti’s Calculation report</a:t>
            </a:r>
          </a:p>
          <a:p>
            <a:r>
              <a:rPr lang="en-US"/>
              <a:t>5. Ramadass, P., et al. (2017). Review on Lithium Titanate (LTO) batteries. Journal of Electro chemical energy and storage. [8.11.25]</a:t>
            </a:r>
          </a:p>
          <a:p>
            <a:r>
              <a:rPr lang="en-US"/>
              <a:t>6. </a:t>
            </a:r>
            <a:r>
              <a:rPr lang="en-US">
                <a:hlinkClick r:id="rId2"/>
              </a:rPr>
              <a:t>https://www.pknergybattery.com</a:t>
            </a:r>
            <a:endParaRPr lang="en-US"/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https://docs.nrel.gov/docs/fy24osti/89161.pdf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(9.11.2025)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Mr.christian Bulligk, Three Rows roller bearing Dimensioning of the Raceway system &amp; Loads, Flensburg, 2024 (9.11.2025)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9401-2DB5-1D56-E4DE-8BCDAADA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1BD5E-E7BA-BD3D-F6E0-653077A5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4D15-65AB-5095-19E8-CA77296C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D44C41-1CA6-EB73-E5D1-B9D620C44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19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37" y="1325563"/>
            <a:ext cx="10515600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Calculation &amp; initial design of Pitch bearing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CAD model of Pitch Bearing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Backup supply system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endParaRPr lang="de-DE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9754-B76E-4698-9FD4-22B63EC7C81C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400">
                <a:latin typeface="Times New Roman" pitchFamily="18" charset="0"/>
                <a:cs typeface="Times New Roman" pitchFamily="18" charset="0"/>
              </a:rPr>
              <a:t>Muthu Thirunavukarasu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E1ABF-9473-5991-FE42-6F27FC73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Dimensioning of the Three row roller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4931-7C4F-24A9-70A2-29480787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C156C-1258-D67E-E8C1-EDAE0909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39ED-EB78-CC06-BE17-EA385331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3CA46F-828B-A796-729F-FB3EF315C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AA7621-80F6-655E-0AC9-7E86A00E242D}"/>
                  </a:ext>
                </a:extLst>
              </p:cNvPr>
              <p:cNvSpPr txBox="1"/>
              <p:nvPr/>
            </p:nvSpPr>
            <p:spPr>
              <a:xfrm>
                <a:off x="838200" y="1668979"/>
                <a:ext cx="8188729" cy="394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Assumption for the Calculations: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upper and lower axial raceways have the same raceway diameter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[mm]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upper and lower axial raceways have the same roller diameter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[mm] 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length L [mm] = roller diameter D [mm]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Calculation of Hertzian pressure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Define raceway system parameters (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L and Z)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Set raceway diameter </a:t>
                </a:r>
                <a:r>
                  <a:rPr lang="en-IN" sz="1400" b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lang="en-IN" sz="1400" b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For calculating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(bearing raceway diameter), 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bolt circle diameter of the blade = 3400 mm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4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bolt circle diameter of the Hub = 2994 mm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Cambria Math" panose="02040503050406030204" pitchFamily="18" charset="0"/>
                  </a:rPr>
                  <a:t>The bearing raceway diameter </a:t>
                </a:r>
                <a14:m>
                  <m:oMath xmlns:m="http://schemas.openxmlformats.org/officeDocument/2006/math">
                    <m:r>
                      <a:rPr lang="en-IN" sz="14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𝑫𝒑𝒘</m:t>
                    </m:r>
                    <m:r>
                      <a:rPr lang="en-IN" sz="1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 = </m:t>
                    </m:r>
                  </m:oMath>
                </a14:m>
                <a:r>
                  <a:rPr lang="en-IN" sz="14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3199 mm</a:t>
                </a:r>
              </a:p>
              <a:p>
                <a:pPr algn="just"/>
                <a:endParaRPr lang="en-IN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AA7621-80F6-655E-0AC9-7E86A00E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979"/>
                <a:ext cx="8188729" cy="3941144"/>
              </a:xfrm>
              <a:prstGeom prst="rect">
                <a:avLst/>
              </a:prstGeom>
              <a:blipFill>
                <a:blip r:embed="rId2"/>
                <a:stretch>
                  <a:fillRect l="-223" t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18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2570"/>
                <a:ext cx="8953870" cy="4884191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Set roller diameter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diameters up to 80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would theoretically be possible (from raceway surface hardening point of view). However, the length of the rollers can cause large bearing ring deformations. Therefore, roller diameters greater than 65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should be avoided.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Use roller diameters 50, 55, 60, 65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400" kern="1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= 60 </a:t>
                </a: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endParaRPr kumimoji="0" lang="en-IN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length L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 = roller diameter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 = 60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Estimate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number of rollers per axial raceway Z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for the given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and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𝝅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∗ 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𝑫𝒑𝒘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  </m:t>
                        </m:r>
                      </m:num>
                      <m:den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𝑫𝒘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∗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𝟏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.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𝟏𝟓</m:t>
                        </m:r>
                      </m:den>
                    </m:f>
                    <m:r>
                      <a:rPr kumimoji="0" lang="en-IN" sz="1800" b="1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 </m:t>
                    </m:r>
                  </m:oMath>
                </a14:m>
                <a:r>
                  <a:rPr kumimoji="0" lang="en-IN" sz="18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= 145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2570"/>
                <a:ext cx="8953870" cy="4884191"/>
              </a:xfrm>
              <a:blipFill>
                <a:blip r:embed="rId2"/>
                <a:stretch>
                  <a:fillRect l="-613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24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2772"/>
                <a:ext cx="8953870" cy="48841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IN" sz="18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Calculate maximum roller force (</a:t>
                </a:r>
                <a:r>
                  <a:rPr lang="en-IN" sz="1800" b="1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𝑄</a:t>
                </a:r>
                <a:r>
                  <a:rPr lang="en-IN" sz="18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max)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Maximum roller force for ideal conditions (rigid companion structure, same stiffness over the entire bearing circumference): [1]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sPre>
                        <m:sPre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PrePr>
                        <m:sub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𝒓𝒊𝒈𝒊𝒅</m:t>
                          </m:r>
                        </m:sub>
                        <m:sup/>
                        <m:e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</m:e>
                      </m:sPre>
                      <m:f>
                        <m:f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𝑭𝒛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𝒁</m:t>
                          </m:r>
                        </m:den>
                      </m:f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 </m:t>
                      </m:r>
                      <m:f>
                        <m:f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.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𝑴𝒙𝒚</m:t>
                          </m:r>
                        </m:num>
                        <m:den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𝑫𝒑𝒘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=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𝟐𝟔𝟗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𝟓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𝒌𝑵</m:t>
                      </m:r>
                    </m:oMath>
                  </m:oMathPara>
                </a14:m>
                <a:endParaRPr lang="en-IN" sz="20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influence of the companion structure can be considered by an additional factor </a:t>
                </a:r>
                <a:r>
                  <a:rPr lang="en-IN" sz="18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Kq</a:t>
                </a: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and for good rotor blade and rotor hub designs: </a:t>
                </a:r>
                <a:r>
                  <a:rPr lang="en-IN" sz="18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Kq</a:t>
                </a: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≤ 1.15. [1]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_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𝒇𝒍𝒆𝒙𝒊𝒃𝒍𝒆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=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𝑲𝒒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/>
                        <m:sub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𝒓𝒊𝒈𝒊𝒅</m:t>
                          </m:r>
                        </m:sub>
                        <m:sup/>
                      </m:sSubSup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𝟑𝟎𝟗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𝟗𝟐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𝒌𝑵</m:t>
                      </m:r>
                    </m:oMath>
                  </m:oMathPara>
                </a14:m>
                <a:endParaRPr lang="en-IN" sz="20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Due to bearing ring deformation, the rollers tilt leading to an uneven pressure distribution and thus higher contact stresses. This can be considered by an additional factor Kp: For stiff bearing design, Kp ≤ 1.20. </a:t>
                </a: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kern="1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𝒑𝒎𝒂𝒙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=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𝒎𝒂𝒙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∗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𝑲𝒑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(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𝟏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 =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𝟐𝟗𝟒𝟑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𝟗𝟗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𝑵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/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𝒎𝒎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b="1" dirty="0">
                  <a:solidFill>
                    <a:srgbClr val="FF0000"/>
                  </a:solidFill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8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2772"/>
                <a:ext cx="8953870" cy="4884191"/>
              </a:xfrm>
              <a:blipFill>
                <a:blip r:embed="rId2"/>
                <a:stretch>
                  <a:fillRect l="-477" t="-1124"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819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F89F1-2AA9-0C87-C521-7E4438E6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of Pitch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276DC-F66C-36E5-8D4D-901BB715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BD359-B8F3-EE94-D3C0-DE667B82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F5A16-5AEF-9947-8A9D-B6B93457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B6E994-D189-FDFE-ED24-E4E6A7B467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A56CF-0DEA-9205-573E-74AB60E0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9" y="1363258"/>
            <a:ext cx="4452261" cy="415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1D13E-A601-724A-CB1D-CBC265D4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11" y="1363258"/>
            <a:ext cx="5070241" cy="3320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3B605C-0333-1E6E-0A25-8E7FBE9F7463}"/>
              </a:ext>
            </a:extLst>
          </p:cNvPr>
          <p:cNvSpPr txBox="1"/>
          <p:nvPr/>
        </p:nvSpPr>
        <p:spPr>
          <a:xfrm>
            <a:off x="6172200" y="5046785"/>
            <a:ext cx="455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Bearing Raceway Diameter 3199 mm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Outer BCD 3400 mm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Inner BCD 2994 mm</a:t>
            </a:r>
          </a:p>
          <a:p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D70A4-B791-F02D-D212-E5C74CFE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46277" cy="857006"/>
          </a:xfrm>
        </p:spPr>
        <p:txBody>
          <a:bodyPr/>
          <a:lstStyle/>
          <a:p>
            <a:r>
              <a:rPr lang="en-US" dirty="0"/>
              <a:t>CAD model of Pitch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70D3F-06CD-FD6F-AFF4-74483DDD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7BA8C-56B2-A234-7754-02E707B6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4D28-9060-F3BC-2470-F75078B5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BAB1E0-8AAE-E1FB-7E8E-05AB72961A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Muthu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4423F-1064-E608-A645-C345BA6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9538" r="28665" b="22203"/>
          <a:stretch>
            <a:fillRect/>
          </a:stretch>
        </p:blipFill>
        <p:spPr>
          <a:xfrm>
            <a:off x="7684476" y="108247"/>
            <a:ext cx="4005775" cy="222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66D6B-F061-5CA9-57E8-4C21F2E2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7" t="8144" r="5845" b="8197"/>
          <a:stretch>
            <a:fillRect/>
          </a:stretch>
        </p:blipFill>
        <p:spPr>
          <a:xfrm>
            <a:off x="7684477" y="4860822"/>
            <a:ext cx="4020711" cy="163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772EE-F72F-6125-DBEF-1B4A27771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90" t="10860" r="13462" b="6257"/>
          <a:stretch>
            <a:fillRect/>
          </a:stretch>
        </p:blipFill>
        <p:spPr>
          <a:xfrm>
            <a:off x="7684477" y="2543341"/>
            <a:ext cx="4008670" cy="1925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58ABD-FF84-8C21-7D87-D2CD570A08F4}"/>
              </a:ext>
            </a:extLst>
          </p:cNvPr>
          <p:cNvSpPr txBox="1"/>
          <p:nvPr/>
        </p:nvSpPr>
        <p:spPr>
          <a:xfrm>
            <a:off x="5838092" y="1710502"/>
            <a:ext cx="98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GEAR RING. </a:t>
            </a:r>
            <a:r>
              <a:rPr lang="en-IN" sz="1200" b="1" dirty="0"/>
              <a:t>      </a:t>
            </a:r>
          </a:p>
          <a:p>
            <a:pPr algn="l"/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35F77-EFFD-A50A-EEA4-AB3CC026A8C6}"/>
              </a:ext>
            </a:extLst>
          </p:cNvPr>
          <p:cNvSpPr txBox="1"/>
          <p:nvPr/>
        </p:nvSpPr>
        <p:spPr>
          <a:xfrm>
            <a:off x="5838092" y="3152001"/>
            <a:ext cx="1063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RING. 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DD28E-7A15-7E39-7AC7-ABD99F16FDEE}"/>
              </a:ext>
            </a:extLst>
          </p:cNvPr>
          <p:cNvSpPr txBox="1"/>
          <p:nvPr/>
        </p:nvSpPr>
        <p:spPr>
          <a:xfrm>
            <a:off x="5855675" y="4789111"/>
            <a:ext cx="104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OUTER RING. </a:t>
            </a:r>
            <a:r>
              <a:rPr lang="en-IN" sz="1200" b="1" dirty="0"/>
              <a:t>  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94C4AB-A233-B342-CFA0-5BAC9F28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16" t="1369" r="32921" b="16411"/>
          <a:stretch>
            <a:fillRect/>
          </a:stretch>
        </p:blipFill>
        <p:spPr>
          <a:xfrm>
            <a:off x="931984" y="3152001"/>
            <a:ext cx="2514600" cy="2905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96698B-05FD-2769-85AD-5EE86D643894}"/>
              </a:ext>
            </a:extLst>
          </p:cNvPr>
          <p:cNvSpPr txBox="1"/>
          <p:nvPr/>
        </p:nvSpPr>
        <p:spPr>
          <a:xfrm>
            <a:off x="1393885" y="6121787"/>
            <a:ext cx="196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ROLLER 60 mm DIAMETER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76716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D14F-07D9-89B9-2E5F-A0AEC8E5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Back up supply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95959-7418-0013-62AA-C155AD94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B695-8285-DC89-BDA5-6746CB5A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2BB-30F1-BDB1-0BAA-5D9DFB0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85929-E73F-ED6A-FDE9-4876760E39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388FF3A-BFAA-16DE-0146-821E4FDB2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861971"/>
              </p:ext>
            </p:extLst>
          </p:nvPr>
        </p:nvGraphicFramePr>
        <p:xfrm>
          <a:off x="939800" y="1530176"/>
          <a:ext cx="10515596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1342592977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7290776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641434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71243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Lead Acid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Super 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Lithium batteries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0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Nominal cell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2.0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2.5 V – 2.7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3.2–3.7 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9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Energy density (Wh kg⁻¹)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30–50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5–10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120–250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432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Power density (W kg⁻¹)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180–400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5,000–10,000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250–2,000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3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Cycle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300–500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&gt;1,000,000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2,000–7,000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09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Operating temparature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−10 °C - +45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−40 °C - +65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−20 °C - +55 °C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7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Low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30130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89C0380-80DC-60C5-7917-B9F4AC6F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17" y="4489724"/>
            <a:ext cx="2573865" cy="19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are Supercapacitors? - everything PE">
            <a:extLst>
              <a:ext uri="{FF2B5EF4-FFF2-40B4-BE49-F238E27FC236}">
                <a16:creationId xmlns:a16="http://schemas.microsoft.com/office/drawing/2014/main" id="{EC20EBF7-A907-5644-4B32-0F62ED4F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92" y="4447443"/>
            <a:ext cx="2972330" cy="2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A9700BD-D9F5-D4EF-7F8F-9A751A8C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432" y="4447442"/>
            <a:ext cx="2286000" cy="2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2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5A45B-E3A2-25ED-C208-C710CDC5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3" y="1436157"/>
            <a:ext cx="10515600" cy="47191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r>
              <a:rPr lang="en-IN"/>
              <a:t> </a:t>
            </a:r>
          </a:p>
          <a:p>
            <a:pPr marL="0" indent="0">
              <a:buNone/>
            </a:pPr>
            <a:r>
              <a:rPr lang="en-IN"/>
              <a:t>                                                                                                                                               [4]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From the 3 phase Ac electrical formula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70B359-F64E-D9F2-9447-80B70820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Energy required for the motor side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68F8-3E2C-5B80-B0AB-4B73B4CC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6DF6-5B2E-C6B3-8842-FB8763E3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F6EC-B53C-9BEA-435B-07894EC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F6B4E1-0146-50F2-1CC5-7B04ACF832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646AB2-8D5F-3B47-F213-F5E2DD174A3C}"/>
              </a:ext>
            </a:extLst>
          </p:cNvPr>
          <p:cNvSpPr/>
          <p:nvPr/>
        </p:nvSpPr>
        <p:spPr>
          <a:xfrm>
            <a:off x="2992966" y="1436157"/>
            <a:ext cx="5935133" cy="285066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Assumptions &amp; Estimations</a:t>
            </a:r>
          </a:p>
          <a:p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 calculations focus on Single Axis Calculations: calculations for one axis and could be scaled appropriately if needed.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Emergency Stop: the emergency stop system should allow for a single full cycle of pitching from 0° to 90° to ensure safety and functionality.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Cycle 1: Emergency stop, pitching the blade from 0° to 90°.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Cycle 2: Repositioning the blade back to 0° for safety or maintenance.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41B9F7-226C-C8C9-38E6-D0070BD598D2}"/>
              </a:ext>
            </a:extLst>
          </p:cNvPr>
          <p:cNvSpPr/>
          <p:nvPr/>
        </p:nvSpPr>
        <p:spPr>
          <a:xfrm>
            <a:off x="4076700" y="5477933"/>
            <a:ext cx="4258734" cy="67733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        √3 ⋅U N⋅I max ⋅t ⋅PF 	</a:t>
            </a:r>
          </a:p>
        </p:txBody>
      </p:sp>
    </p:spTree>
    <p:extLst>
      <p:ext uri="{BB962C8B-B14F-4D97-AF65-F5344CB8AC3E}">
        <p14:creationId xmlns:p14="http://schemas.microsoft.com/office/powerpoint/2010/main" val="117337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489382AE-0E20-4DDB-AC58-6881343BCB06}" vid="{12EB4CDA-A9DA-4F07-A373-8B888615A8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3" id="{489382AE-0E20-4DDB-AC58-6881343BCB06}" vid="{BC3BCC29-301C-4D70-A384-97DBC3379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871</TotalTime>
  <Words>1376</Words>
  <Application>Microsoft Office PowerPoint</Application>
  <PresentationFormat>Widescreen</PresentationFormat>
  <Paragraphs>237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Aptos (Textkörper)</vt:lpstr>
      <vt:lpstr>Aptos Display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Custom Design</vt:lpstr>
      <vt:lpstr>Benutzerdefiniertes Design</vt:lpstr>
      <vt:lpstr>Rotor Hub And Pitch System</vt:lpstr>
      <vt:lpstr>List of contents </vt:lpstr>
      <vt:lpstr>Dimensioning of the Three row roller bearing</vt:lpstr>
      <vt:lpstr>PowerPoint Presentation</vt:lpstr>
      <vt:lpstr>PowerPoint Presentation</vt:lpstr>
      <vt:lpstr>CAD model of Pitch Bearing</vt:lpstr>
      <vt:lpstr>CAD model of Pitch Bearing</vt:lpstr>
      <vt:lpstr>Back up supply system</vt:lpstr>
      <vt:lpstr>Energy required for the motor side</vt:lpstr>
      <vt:lpstr>PowerPoint Presentation</vt:lpstr>
      <vt:lpstr>PowerPoint Presentation</vt:lpstr>
      <vt:lpstr>Reasons to choose Lithium ion batteries</vt:lpstr>
      <vt:lpstr>Compariosn of Lithium titanate (Li₄Ti₅O₁₂) &amp; Lithium iron phosphate (LiFePO₄)</vt:lpstr>
      <vt:lpstr>Reasons for choosing Lithium titanate (Li₄Ti₅O₁₂)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Rotor Hub And Pitch System</dc:title>
  <dc:creator>harsh panchal</dc:creator>
  <cp:lastModifiedBy>S m Sikandar</cp:lastModifiedBy>
  <cp:revision>82</cp:revision>
  <dcterms:created xsi:type="dcterms:W3CDTF">2025-10-02T13:56:12Z</dcterms:created>
  <dcterms:modified xsi:type="dcterms:W3CDTF">2025-11-10T09:31:55Z</dcterms:modified>
</cp:coreProperties>
</file>